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96" r:id="rId3"/>
    <p:sldId id="260" r:id="rId4"/>
    <p:sldId id="258" r:id="rId5"/>
    <p:sldId id="297" r:id="rId6"/>
    <p:sldId id="263" r:id="rId7"/>
    <p:sldId id="298" r:id="rId8"/>
    <p:sldId id="261" r:id="rId9"/>
    <p:sldId id="257" r:id="rId10"/>
    <p:sldId id="259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osis" pitchFamily="2" charset="0"/>
      <p:regular r:id="rId50"/>
      <p:bold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Sniglet" panose="02010600030101010101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26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c73c85e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c73c85e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73c85e0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73c85e0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73c85e0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73c85e0e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c73c85e0e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c73c85e0e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73c85e0e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73c85e0e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c73c85e0e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c73c85e0e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c73c85e0e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c73c85e0e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73c85e0e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c73c85e0e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c73c85e0e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c73c85e0e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c73c85e0e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c73c85e0e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ce81420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ce81420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4fc8ac9a6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84fc8ac9a6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4f9c8ca57_1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4f9c8ca57_1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39eaea864_3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639eaea864_3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1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862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34" name="Google Shape;434;p9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Google Shape;447;p9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Google Shape;463;p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Google Shape;464;p9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9" name="Google Shape;469;p9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Google Shape;471;p9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9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osi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nigle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49197" y="685265"/>
            <a:ext cx="899480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/>
              <a:t>Investigation and Research on the Phenomenon of the 'Hot Pursuit of Civil Service Exams'</a:t>
            </a:r>
            <a:endParaRPr 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D7232A-05CF-A210-0A35-DBC164A7200F}"/>
              </a:ext>
            </a:extLst>
          </p:cNvPr>
          <p:cNvSpPr txBox="1"/>
          <p:nvPr/>
        </p:nvSpPr>
        <p:spPr>
          <a:xfrm>
            <a:off x="4319237" y="2166864"/>
            <a:ext cx="4408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member：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 Shiwei, Yang Helu, Gu Chenyu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Bring the attention of your audience over a key concept using icons or illustrations</a:t>
            </a:r>
            <a:endParaRPr sz="2000"/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1" descr="office.jpg"/>
          <p:cNvPicPr preferRelativeResize="0"/>
          <p:nvPr/>
        </p:nvPicPr>
        <p:blipFill rotWithShape="1">
          <a:blip r:embed="rId3">
            <a:alphaModFix/>
          </a:blip>
          <a:srcRect t="30850" b="22827"/>
          <a:stretch/>
        </p:blipFill>
        <p:spPr>
          <a:xfrm>
            <a:off x="843100" y="1122436"/>
            <a:ext cx="6045226" cy="28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 descr="_0001_IMG_5864.jpg"/>
          <p:cNvPicPr preferRelativeResize="0"/>
          <p:nvPr/>
        </p:nvPicPr>
        <p:blipFill rotWithShape="1">
          <a:blip r:embed="rId3">
            <a:alphaModFix/>
          </a:blip>
          <a:srcRect t="12122" b="2988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 Use big image.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>
            <a:off x="2750428" y="1772825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Gray</a:t>
            </a:r>
            <a:endParaRPr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1" name="Google Shape;611;p23"/>
          <p:cNvSpPr/>
          <p:nvPr/>
        </p:nvSpPr>
        <p:spPr>
          <a:xfrm>
            <a:off x="844100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White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2" name="Google Shape;612;p23"/>
          <p:cNvSpPr/>
          <p:nvPr/>
        </p:nvSpPr>
        <p:spPr>
          <a:xfrm>
            <a:off x="4656756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Black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19" name="Google Shape;619;p24"/>
          <p:cNvGraphicFramePr/>
          <p:nvPr/>
        </p:nvGraphicFramePr>
        <p:xfrm>
          <a:off x="851200" y="1399581"/>
          <a:ext cx="6029800" cy="2620300"/>
        </p:xfrm>
        <a:graphic>
          <a:graphicData uri="http://schemas.openxmlformats.org/drawingml/2006/table">
            <a:tbl>
              <a:tblPr>
                <a:noFill/>
                <a:tableStyleId>{0FA78245-F04A-4819-98CB-A0784EEE9882}</a:tableStyleId>
              </a:tblPr>
              <a:tblGrid>
                <a:gridCol w="15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Yellow</a:t>
                      </a:r>
                      <a:endParaRPr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Blue</a:t>
                      </a:r>
                      <a:endParaRPr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Orange</a:t>
                      </a:r>
                      <a:endParaRPr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24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16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0" name="Google Shape;620;p2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5"/>
          <p:cNvSpPr/>
          <p:nvPr/>
        </p:nvSpPr>
        <p:spPr>
          <a:xfrm>
            <a:off x="514725" y="867848"/>
            <a:ext cx="8328184" cy="396736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155CC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 txBox="1">
            <a:spLocks noGrp="1"/>
          </p:cNvSpPr>
          <p:nvPr>
            <p:ph type="title" idx="4294967295"/>
          </p:nvPr>
        </p:nvSpPr>
        <p:spPr>
          <a:xfrm>
            <a:off x="0" y="242382"/>
            <a:ext cx="9144000" cy="3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1758225" y="1867175"/>
            <a:ext cx="596700" cy="202500"/>
          </a:xfrm>
          <a:prstGeom prst="wedgeRectCallout">
            <a:avLst>
              <a:gd name="adj1" fmla="val 9251"/>
              <a:gd name="adj2" fmla="val 99358"/>
            </a:avLst>
          </a:prstGeom>
          <a:solidFill>
            <a:srgbClr val="1C4587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8" name="Google Shape;628;p25"/>
          <p:cNvSpPr/>
          <p:nvPr/>
        </p:nvSpPr>
        <p:spPr>
          <a:xfrm>
            <a:off x="1145575" y="2169650"/>
            <a:ext cx="133200" cy="133200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2842775" y="3774250"/>
            <a:ext cx="133200" cy="133200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3967150" y="1936475"/>
            <a:ext cx="133200" cy="133200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4698125" y="4027000"/>
            <a:ext cx="133200" cy="133200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6835025" y="2397375"/>
            <a:ext cx="133200" cy="133200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7629650" y="4160200"/>
            <a:ext cx="133200" cy="133200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7"/>
          <p:cNvSpPr txBox="1">
            <a:spLocks noGrp="1"/>
          </p:cNvSpPr>
          <p:nvPr>
            <p:ph type="ctrTitle" idx="4294967295"/>
          </p:nvPr>
        </p:nvSpPr>
        <p:spPr>
          <a:xfrm>
            <a:off x="1605225" y="594943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648" name="Google Shape;648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1205851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649" name="Google Shape;649;p27"/>
          <p:cNvSpPr txBox="1">
            <a:spLocks noGrp="1"/>
          </p:cNvSpPr>
          <p:nvPr>
            <p:ph type="ctrTitle" idx="4294967295"/>
          </p:nvPr>
        </p:nvSpPr>
        <p:spPr>
          <a:xfrm>
            <a:off x="1605225" y="3400365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4011273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651" name="Google Shape;651;p27"/>
          <p:cNvSpPr txBox="1">
            <a:spLocks noGrp="1"/>
          </p:cNvSpPr>
          <p:nvPr>
            <p:ph type="ctrTitle" idx="4294967295"/>
          </p:nvPr>
        </p:nvSpPr>
        <p:spPr>
          <a:xfrm>
            <a:off x="1605225" y="1991375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2602283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653" name="Google Shape;653;p27"/>
          <p:cNvGrpSpPr/>
          <p:nvPr/>
        </p:nvGrpSpPr>
        <p:grpSpPr>
          <a:xfrm>
            <a:off x="1553100" y="1868593"/>
            <a:ext cx="6037800" cy="1406314"/>
            <a:chOff x="1553100" y="2807121"/>
            <a:chExt cx="6037800" cy="1406314"/>
          </a:xfrm>
        </p:grpSpPr>
        <p:cxnSp>
          <p:nvCxnSpPr>
            <p:cNvPr id="654" name="Google Shape;654;p27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27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656" name="Google Shape;656;p27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DFA07E-8DD8-E442-D61F-5449A749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78" y="1211573"/>
            <a:ext cx="4332471" cy="259325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5969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825737-503A-379D-0283-63642043AD6A}"/>
              </a:ext>
            </a:extLst>
          </p:cNvPr>
          <p:cNvSpPr txBox="1"/>
          <p:nvPr/>
        </p:nvSpPr>
        <p:spPr>
          <a:xfrm>
            <a:off x="5080496" y="2354309"/>
            <a:ext cx="4592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728ADD-E64F-7CBD-F620-653B8FC42B2C}"/>
              </a:ext>
            </a:extLst>
          </p:cNvPr>
          <p:cNvSpPr txBox="1"/>
          <p:nvPr/>
        </p:nvSpPr>
        <p:spPr>
          <a:xfrm>
            <a:off x="919579" y="156640"/>
            <a:ext cx="5955308" cy="85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algn="r">
              <a:buClr>
                <a:schemeClr val="accent1"/>
              </a:buClr>
              <a:buSzPts val="3700"/>
              <a:buFont typeface="Sniglet"/>
              <a:buNone/>
              <a:defRPr sz="37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l"/>
            <a:r>
              <a:rPr lang="zh-CN" altLang="en-US" sz="2400" dirty="0"/>
              <a:t>In recent years more and more people wish to become civil servants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117290-3ABA-5D8B-436A-19ADB22BF033}"/>
              </a:ext>
            </a:extLst>
          </p:cNvPr>
          <p:cNvSpPr txBox="1"/>
          <p:nvPr/>
        </p:nvSpPr>
        <p:spPr>
          <a:xfrm>
            <a:off x="795570" y="4136138"/>
            <a:ext cx="6851171" cy="85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Clr>
                <a:srgbClr val="1C4587"/>
              </a:buClr>
              <a:buSzPts val="2600"/>
              <a:buFont typeface="Dosis"/>
              <a:buNone/>
              <a:defRPr sz="26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altLang="zh-CN" sz="2000" b="1" dirty="0"/>
              <a:t>What factors contribute to the yearly increase in the number of individuals taking the civil service examination?</a:t>
            </a:r>
            <a:endParaRPr lang="zh-CN" altLang="en-US" sz="2000" b="1" dirty="0"/>
          </a:p>
        </p:txBody>
      </p:sp>
      <p:grpSp>
        <p:nvGrpSpPr>
          <p:cNvPr id="9" name="Google Shape;1199;p49">
            <a:extLst>
              <a:ext uri="{FF2B5EF4-FFF2-40B4-BE49-F238E27FC236}">
                <a16:creationId xmlns:a16="http://schemas.microsoft.com/office/drawing/2014/main" id="{3D7B01FB-E4DB-1E93-375D-5395C51E6A49}"/>
              </a:ext>
            </a:extLst>
          </p:cNvPr>
          <p:cNvGrpSpPr/>
          <p:nvPr/>
        </p:nvGrpSpPr>
        <p:grpSpPr>
          <a:xfrm>
            <a:off x="431276" y="419388"/>
            <a:ext cx="364294" cy="445740"/>
            <a:chOff x="606645" y="1011196"/>
            <a:chExt cx="588520" cy="720096"/>
          </a:xfrm>
        </p:grpSpPr>
        <p:sp>
          <p:nvSpPr>
            <p:cNvPr id="10" name="Google Shape;1200;p49">
              <a:extLst>
                <a:ext uri="{FF2B5EF4-FFF2-40B4-BE49-F238E27FC236}">
                  <a16:creationId xmlns:a16="http://schemas.microsoft.com/office/drawing/2014/main" id="{C9836375-BCC7-DCCB-F6E9-B59FB97F6080}"/>
                </a:ext>
              </a:extLst>
            </p:cNvPr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01;p49">
              <a:extLst>
                <a:ext uri="{FF2B5EF4-FFF2-40B4-BE49-F238E27FC236}">
                  <a16:creationId xmlns:a16="http://schemas.microsoft.com/office/drawing/2014/main" id="{A6F76468-2D3D-C1AD-353A-9E53EAB9F23C}"/>
                </a:ext>
              </a:extLst>
            </p:cNvPr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02;p49">
              <a:extLst>
                <a:ext uri="{FF2B5EF4-FFF2-40B4-BE49-F238E27FC236}">
                  <a16:creationId xmlns:a16="http://schemas.microsoft.com/office/drawing/2014/main" id="{C44BFAF7-6C86-3D63-A5F3-100BCE6330AA}"/>
                </a:ext>
              </a:extLst>
            </p:cNvPr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03;p49">
              <a:extLst>
                <a:ext uri="{FF2B5EF4-FFF2-40B4-BE49-F238E27FC236}">
                  <a16:creationId xmlns:a16="http://schemas.microsoft.com/office/drawing/2014/main" id="{03407062-C70B-1A0F-514A-B480D80F4271}"/>
                </a:ext>
              </a:extLst>
            </p:cNvPr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045;p48">
            <a:extLst>
              <a:ext uri="{FF2B5EF4-FFF2-40B4-BE49-F238E27FC236}">
                <a16:creationId xmlns:a16="http://schemas.microsoft.com/office/drawing/2014/main" id="{12FFA5F1-C2D5-C6AF-0E4F-EABADF672E8A}"/>
              </a:ext>
            </a:extLst>
          </p:cNvPr>
          <p:cNvSpPr/>
          <p:nvPr/>
        </p:nvSpPr>
        <p:spPr>
          <a:xfrm>
            <a:off x="319734" y="4175675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 txBox="1">
            <a:spLocks noGrp="1"/>
          </p:cNvSpPr>
          <p:nvPr>
            <p:ph type="title" idx="4294967295"/>
          </p:nvPr>
        </p:nvSpPr>
        <p:spPr>
          <a:xfrm>
            <a:off x="1501800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662" name="Google Shape;662;p28"/>
          <p:cNvCxnSpPr/>
          <p:nvPr/>
        </p:nvCxnSpPr>
        <p:spPr>
          <a:xfrm>
            <a:off x="-4800" y="2156036"/>
            <a:ext cx="91536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63" name="Google Shape;663;p28"/>
          <p:cNvSpPr/>
          <p:nvPr/>
        </p:nvSpPr>
        <p:spPr>
          <a:xfrm rot="10800000" flipH="1">
            <a:off x="1895325" y="1939007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4" name="Google Shape;664;p28"/>
          <p:cNvCxnSpPr/>
          <p:nvPr/>
        </p:nvCxnSpPr>
        <p:spPr>
          <a:xfrm>
            <a:off x="210502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665" name="Google Shape;665;p28"/>
          <p:cNvSpPr/>
          <p:nvPr/>
        </p:nvSpPr>
        <p:spPr>
          <a:xfrm>
            <a:off x="4362450" y="1946336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 rot="10800000" flipH="1">
            <a:off x="6829275" y="1939007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28"/>
          <p:cNvCxnSpPr/>
          <p:nvPr/>
        </p:nvCxnSpPr>
        <p:spPr>
          <a:xfrm>
            <a:off x="4572000" y="2108411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cxnSp>
        <p:nvCxnSpPr>
          <p:cNvPr id="668" name="Google Shape;668;p28"/>
          <p:cNvCxnSpPr/>
          <p:nvPr/>
        </p:nvCxnSpPr>
        <p:spPr>
          <a:xfrm>
            <a:off x="703897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669" name="Google Shape;669;p28"/>
          <p:cNvSpPr txBox="1"/>
          <p:nvPr/>
        </p:nvSpPr>
        <p:spPr>
          <a:xfrm>
            <a:off x="1481175" y="293073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first</a:t>
            </a:r>
            <a:endParaRPr sz="18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0" name="Google Shape;670;p28"/>
          <p:cNvSpPr txBox="1"/>
          <p:nvPr/>
        </p:nvSpPr>
        <p:spPr>
          <a:xfrm>
            <a:off x="3948150" y="293073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second</a:t>
            </a:r>
            <a:endParaRPr sz="18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1" name="Google Shape;671;p28"/>
          <p:cNvSpPr txBox="1"/>
          <p:nvPr/>
        </p:nvSpPr>
        <p:spPr>
          <a:xfrm>
            <a:off x="6415125" y="293073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last</a:t>
            </a:r>
            <a:endParaRPr sz="18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2" name="Google Shape;672;p2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body" idx="1"/>
          </p:nvPr>
        </p:nvSpPr>
        <p:spPr>
          <a:xfrm>
            <a:off x="747925" y="139065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679" name="Google Shape;679;p29"/>
          <p:cNvSpPr txBox="1">
            <a:spLocks noGrp="1"/>
          </p:cNvSpPr>
          <p:nvPr>
            <p:ph type="body" idx="2"/>
          </p:nvPr>
        </p:nvSpPr>
        <p:spPr>
          <a:xfrm>
            <a:off x="2982278" y="139065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680" name="Google Shape;680;p29"/>
          <p:cNvSpPr txBox="1">
            <a:spLocks noGrp="1"/>
          </p:cNvSpPr>
          <p:nvPr>
            <p:ph type="body" idx="3"/>
          </p:nvPr>
        </p:nvSpPr>
        <p:spPr>
          <a:xfrm>
            <a:off x="5216631" y="139065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1" name="Google Shape;681;p29"/>
          <p:cNvSpPr txBox="1">
            <a:spLocks noGrp="1"/>
          </p:cNvSpPr>
          <p:nvPr>
            <p:ph type="body" idx="1"/>
          </p:nvPr>
        </p:nvSpPr>
        <p:spPr>
          <a:xfrm>
            <a:off x="747925" y="327660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682" name="Google Shape;682;p29"/>
          <p:cNvSpPr txBox="1">
            <a:spLocks noGrp="1"/>
          </p:cNvSpPr>
          <p:nvPr>
            <p:ph type="body" idx="2"/>
          </p:nvPr>
        </p:nvSpPr>
        <p:spPr>
          <a:xfrm>
            <a:off x="2982278" y="327660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683" name="Google Shape;683;p29"/>
          <p:cNvSpPr txBox="1">
            <a:spLocks noGrp="1"/>
          </p:cNvSpPr>
          <p:nvPr>
            <p:ph type="body" idx="3"/>
          </p:nvPr>
        </p:nvSpPr>
        <p:spPr>
          <a:xfrm>
            <a:off x="5216631" y="327660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4" name="Google Shape;684;p2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</a:rPr>
              <a:t>You can insert graphs from Excel or Google Sheets</a:t>
            </a:r>
            <a:endParaRPr>
              <a:solidFill>
                <a:srgbClr val="3D4965"/>
              </a:solidFill>
            </a:endParaRPr>
          </a:p>
        </p:txBody>
      </p:sp>
      <p:sp>
        <p:nvSpPr>
          <p:cNvPr id="690" name="Google Shape;690;p3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691" name="Google Shape;691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4000</a:t>
            </a:r>
            <a:endParaRPr sz="10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3000</a:t>
            </a:r>
            <a:endParaRPr sz="10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2000</a:t>
            </a:r>
            <a:endParaRPr sz="10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1000</a:t>
            </a:r>
            <a:endParaRPr sz="10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0</a:t>
            </a:r>
            <a:endParaRPr sz="10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7" name="Google Shape;697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Project</a:t>
            </a:r>
            <a:endParaRPr/>
          </a:p>
        </p:txBody>
      </p:sp>
      <p:sp>
        <p:nvSpPr>
          <p:cNvPr id="714" name="Google Shape;714;p31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9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your web, app or software projects using these gadget templates.</a:t>
            </a:r>
            <a:endParaRPr dirty="0"/>
          </a:p>
        </p:txBody>
      </p:sp>
      <p:sp>
        <p:nvSpPr>
          <p:cNvPr id="715" name="Google Shape;715;p3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716" name="Google Shape;716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717" name="Google Shape;717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727" name="Google Shape;727;p32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3215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28" name="Google Shape;728;p32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729" name="Google Shape;729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730" name="Google Shape;73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4" name="Google Shape;7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22548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2900592" y="1512703"/>
            <a:ext cx="5426818" cy="3179508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7" name="Google Shape;747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06515" y="1687991"/>
            <a:ext cx="4218067" cy="26793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32292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@username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754" name="Google Shape;754;p34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61" name="Google Shape;761;p3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Photographs by </a:t>
            </a:r>
            <a:r>
              <a:rPr lang="en" sz="2400" u="sng" dirty="0">
                <a:hlinkClick r:id="rId4"/>
              </a:rPr>
              <a:t>Unsplash</a:t>
            </a:r>
            <a:endParaRPr sz="2400" dirty="0"/>
          </a:p>
        </p:txBody>
      </p:sp>
      <p:sp>
        <p:nvSpPr>
          <p:cNvPr id="762" name="Google Shape;762;p3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68" name="Google Shape;768;p36"/>
          <p:cNvSpPr txBox="1">
            <a:spLocks noGrp="1"/>
          </p:cNvSpPr>
          <p:nvPr>
            <p:ph type="body" idx="1"/>
          </p:nvPr>
        </p:nvSpPr>
        <p:spPr>
          <a:xfrm>
            <a:off x="747925" y="1200150"/>
            <a:ext cx="61404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Titles: </a:t>
            </a:r>
            <a:r>
              <a:rPr lang="en" sz="1400" b="1"/>
              <a:t>Sniglet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Body copy: </a:t>
            </a:r>
            <a:r>
              <a:rPr lang="en" sz="1400" b="1"/>
              <a:t>Dosis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https://www.fontsquirrel.com/fonts/sniglet</a:t>
            </a:r>
            <a:endParaRPr sz="1400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Gray </a:t>
            </a:r>
            <a:r>
              <a:rPr lang="en" sz="1400" b="1"/>
              <a:t>#3d4965</a:t>
            </a:r>
            <a:endParaRPr sz="1400" b="1">
              <a:solidFill>
                <a:srgbClr val="3D496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Dark cornflower blue </a:t>
            </a:r>
            <a:r>
              <a:rPr lang="en" sz="1400" b="1">
                <a:solidFill>
                  <a:srgbClr val="3C78D8"/>
                </a:solidFill>
              </a:rPr>
              <a:t>#3c78d8</a:t>
            </a:r>
            <a:endParaRPr sz="1400" b="1">
              <a:solidFill>
                <a:srgbClr val="3C78D8"/>
              </a:solidFill>
            </a:endParaRPr>
          </a:p>
        </p:txBody>
      </p:sp>
      <p:sp>
        <p:nvSpPr>
          <p:cNvPr id="769" name="Google Shape;769;p36"/>
          <p:cNvSpPr txBox="1"/>
          <p:nvPr/>
        </p:nvSpPr>
        <p:spPr>
          <a:xfrm>
            <a:off x="747925" y="4493807"/>
            <a:ext cx="6249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0" name="Google Shape;770;p3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7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76" name="Google Shape;776;p37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3A536A-900C-A3A6-0A14-E289E1469F07}"/>
              </a:ext>
            </a:extLst>
          </p:cNvPr>
          <p:cNvSpPr txBox="1"/>
          <p:nvPr/>
        </p:nvSpPr>
        <p:spPr>
          <a:xfrm>
            <a:off x="1353014" y="350769"/>
            <a:ext cx="1657815" cy="43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Bef>
                <a:spcPts val="600"/>
              </a:spcBef>
              <a:buClr>
                <a:schemeClr val="dk1"/>
              </a:buClr>
              <a:buSzPts val="2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indent="-355600"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indent="-355600"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indent="-342900"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indent="-342900"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indent="-342900"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indent="-342900"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indent="-342900"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indent="-342900"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zh-CN" altLang="en-US" sz="2400" dirty="0"/>
              <a:t>Some people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532B6C-D7EE-D245-6E60-751343D2DB5D}"/>
              </a:ext>
            </a:extLst>
          </p:cNvPr>
          <p:cNvSpPr txBox="1"/>
          <p:nvPr/>
        </p:nvSpPr>
        <p:spPr>
          <a:xfrm>
            <a:off x="1374788" y="2104945"/>
            <a:ext cx="2548055" cy="37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to realize self-worth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4F93A-D2A3-7480-2343-BDA353E1578B}"/>
              </a:ext>
            </a:extLst>
          </p:cNvPr>
          <p:cNvSpPr txBox="1"/>
          <p:nvPr/>
        </p:nvSpPr>
        <p:spPr>
          <a:xfrm>
            <a:off x="5304265" y="358563"/>
            <a:ext cx="2167052" cy="43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Bef>
                <a:spcPts val="600"/>
              </a:spcBef>
              <a:buClr>
                <a:schemeClr val="dk1"/>
              </a:buClr>
              <a:buSzPts val="2600"/>
              <a:buFont typeface="Dosis"/>
              <a:buNone/>
              <a:defRPr sz="2400" b="1">
                <a:solidFill>
                  <a:schemeClr val="dk1"/>
                </a:solidFill>
                <a:latin typeface="Dosis"/>
                <a:ea typeface="Dosis"/>
                <a:cs typeface="Dosis"/>
              </a:defRPr>
            </a:lvl1pPr>
            <a:lvl2pPr marL="914400" indent="-355600"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2pPr>
            <a:lvl3pPr marL="1371600" indent="-355600"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3pPr>
            <a:lvl4pPr marL="1828800" indent="-342900"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4pPr>
            <a:lvl5pPr marL="2286000" indent="-342900"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5pPr>
            <a:lvl6pPr marL="2743200" indent="-342900"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6pPr>
            <a:lvl7pPr marL="3200400" indent="-342900"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7pPr>
            <a:lvl8pPr marL="3657600" indent="-342900"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8pPr>
            <a:lvl9pPr marL="4114800" indent="-342900"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</a:defRPr>
            </a:lvl9pPr>
          </a:lstStyle>
          <a:p>
            <a:r>
              <a:rPr lang="en-US" altLang="zh-CN" dirty="0"/>
              <a:t>another</a:t>
            </a:r>
            <a:r>
              <a:rPr lang="zh-CN" altLang="en-US" dirty="0"/>
              <a:t> people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84370B-B02A-8709-1838-C309D491F6D5}"/>
              </a:ext>
            </a:extLst>
          </p:cNvPr>
          <p:cNvSpPr txBox="1"/>
          <p:nvPr/>
        </p:nvSpPr>
        <p:spPr>
          <a:xfrm>
            <a:off x="407269" y="2627565"/>
            <a:ext cx="8329462" cy="3794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we aimed to explore the perspectives of our peers regarding the pursuit of civil service jobs.</a:t>
            </a:r>
            <a:r>
              <a:rPr lang="zh-CN" altLang="en-US" sz="1600" dirty="0"/>
              <a:t>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D515D7-30D3-59C5-02A6-4AFBC92D22A2}"/>
              </a:ext>
            </a:extLst>
          </p:cNvPr>
          <p:cNvSpPr txBox="1"/>
          <p:nvPr/>
        </p:nvSpPr>
        <p:spPr>
          <a:xfrm>
            <a:off x="1353014" y="920449"/>
            <a:ext cx="2129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pPr>
              <a:buSzPct val="80000"/>
            </a:pPr>
            <a:r>
              <a:rPr lang="zh-CN" altLang="en-US" dirty="0"/>
              <a:t>Job stability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C4907-AC54-A987-25EC-B8A5DD0F98D9}"/>
              </a:ext>
            </a:extLst>
          </p:cNvPr>
          <p:cNvSpPr txBox="1"/>
          <p:nvPr/>
        </p:nvSpPr>
        <p:spPr>
          <a:xfrm>
            <a:off x="1325182" y="1267764"/>
            <a:ext cx="2647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good welfare benefits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B36D52-8E39-C6E3-E899-CCB5FDF94560}"/>
              </a:ext>
            </a:extLst>
          </p:cNvPr>
          <p:cNvSpPr txBox="1"/>
          <p:nvPr/>
        </p:nvSpPr>
        <p:spPr>
          <a:xfrm>
            <a:off x="1325182" y="1705329"/>
            <a:ext cx="30988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time to spend with family</a:t>
            </a:r>
          </a:p>
        </p:txBody>
      </p:sp>
      <p:sp>
        <p:nvSpPr>
          <p:cNvPr id="23" name="Google Shape;1013;p48">
            <a:extLst>
              <a:ext uri="{FF2B5EF4-FFF2-40B4-BE49-F238E27FC236}">
                <a16:creationId xmlns:a16="http://schemas.microsoft.com/office/drawing/2014/main" id="{20C3D7AB-EC7A-01D4-756E-D7333F360F69}"/>
              </a:ext>
            </a:extLst>
          </p:cNvPr>
          <p:cNvSpPr/>
          <p:nvPr/>
        </p:nvSpPr>
        <p:spPr>
          <a:xfrm>
            <a:off x="1004716" y="1668741"/>
            <a:ext cx="364886" cy="325764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5" name="Google Shape;1037;p48">
            <a:extLst>
              <a:ext uri="{FF2B5EF4-FFF2-40B4-BE49-F238E27FC236}">
                <a16:creationId xmlns:a16="http://schemas.microsoft.com/office/drawing/2014/main" id="{33315167-B0F2-53B2-3644-C64D89D82CC3}"/>
              </a:ext>
            </a:extLst>
          </p:cNvPr>
          <p:cNvSpPr/>
          <p:nvPr/>
        </p:nvSpPr>
        <p:spPr>
          <a:xfrm>
            <a:off x="1021488" y="2104945"/>
            <a:ext cx="331343" cy="325764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" name="Google Shape;1057;p48">
            <a:extLst>
              <a:ext uri="{FF2B5EF4-FFF2-40B4-BE49-F238E27FC236}">
                <a16:creationId xmlns:a16="http://schemas.microsoft.com/office/drawing/2014/main" id="{A9D13980-244A-A0B6-6D3F-96395E51D7EF}"/>
              </a:ext>
            </a:extLst>
          </p:cNvPr>
          <p:cNvSpPr/>
          <p:nvPr/>
        </p:nvSpPr>
        <p:spPr>
          <a:xfrm>
            <a:off x="1043901" y="1326658"/>
            <a:ext cx="286516" cy="205311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7" name="Google Shape;1077;p48">
            <a:extLst>
              <a:ext uri="{FF2B5EF4-FFF2-40B4-BE49-F238E27FC236}">
                <a16:creationId xmlns:a16="http://schemas.microsoft.com/office/drawing/2014/main" id="{28978CB8-B161-C065-D932-0810B5B11713}"/>
              </a:ext>
            </a:extLst>
          </p:cNvPr>
          <p:cNvSpPr/>
          <p:nvPr/>
        </p:nvSpPr>
        <p:spPr>
          <a:xfrm>
            <a:off x="1049320" y="851157"/>
            <a:ext cx="331343" cy="3176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36702BA-14ED-F112-F5D8-673BCB50570D}"/>
              </a:ext>
            </a:extLst>
          </p:cNvPr>
          <p:cNvSpPr txBox="1"/>
          <p:nvPr/>
        </p:nvSpPr>
        <p:spPr>
          <a:xfrm>
            <a:off x="5368589" y="920449"/>
            <a:ext cx="1053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accent1"/>
              </a:buClr>
              <a:buSzPct val="800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r>
              <a:rPr lang="zh-CN" altLang="en-US" dirty="0"/>
              <a:t>lie down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2B0A55-FBF1-273F-426F-748271E0CE3A}"/>
              </a:ext>
            </a:extLst>
          </p:cNvPr>
          <p:cNvSpPr txBox="1"/>
          <p:nvPr/>
        </p:nvSpPr>
        <p:spPr>
          <a:xfrm>
            <a:off x="5364769" y="1387526"/>
            <a:ext cx="2046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accent1"/>
              </a:buClr>
              <a:buSzPct val="800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r>
              <a:rPr lang="en-US" altLang="zh-CN" dirty="0"/>
              <a:t>f</a:t>
            </a:r>
            <a:r>
              <a:rPr lang="zh-CN" altLang="en-US" dirty="0"/>
              <a:t>ollow the crowd</a:t>
            </a:r>
          </a:p>
        </p:txBody>
      </p:sp>
      <p:sp>
        <p:nvSpPr>
          <p:cNvPr id="32" name="Google Shape;1038;p48">
            <a:extLst>
              <a:ext uri="{FF2B5EF4-FFF2-40B4-BE49-F238E27FC236}">
                <a16:creationId xmlns:a16="http://schemas.microsoft.com/office/drawing/2014/main" id="{124F3439-1EA4-30BF-33C5-9589C844BA6F}"/>
              </a:ext>
            </a:extLst>
          </p:cNvPr>
          <p:cNvSpPr/>
          <p:nvPr/>
        </p:nvSpPr>
        <p:spPr>
          <a:xfrm>
            <a:off x="5079836" y="930516"/>
            <a:ext cx="288249" cy="246167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  <p:sp>
        <p:nvSpPr>
          <p:cNvPr id="33" name="Google Shape;1041;p48">
            <a:extLst>
              <a:ext uri="{FF2B5EF4-FFF2-40B4-BE49-F238E27FC236}">
                <a16:creationId xmlns:a16="http://schemas.microsoft.com/office/drawing/2014/main" id="{69353C74-B349-983E-77DF-F8D5DC6D501C}"/>
              </a:ext>
            </a:extLst>
          </p:cNvPr>
          <p:cNvSpPr/>
          <p:nvPr/>
        </p:nvSpPr>
        <p:spPr>
          <a:xfrm>
            <a:off x="5017734" y="1359586"/>
            <a:ext cx="140808" cy="297273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34" name="Google Shape;1041;p48">
            <a:extLst>
              <a:ext uri="{FF2B5EF4-FFF2-40B4-BE49-F238E27FC236}">
                <a16:creationId xmlns:a16="http://schemas.microsoft.com/office/drawing/2014/main" id="{F6C282EF-4888-1BE0-D799-12DFE37B8FEA}"/>
              </a:ext>
            </a:extLst>
          </p:cNvPr>
          <p:cNvSpPr/>
          <p:nvPr/>
        </p:nvSpPr>
        <p:spPr>
          <a:xfrm>
            <a:off x="5118715" y="1376722"/>
            <a:ext cx="140808" cy="243983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35" name="Google Shape;1041;p48">
            <a:extLst>
              <a:ext uri="{FF2B5EF4-FFF2-40B4-BE49-F238E27FC236}">
                <a16:creationId xmlns:a16="http://schemas.microsoft.com/office/drawing/2014/main" id="{D8551C74-9B94-763B-99EB-F28E122D76ED}"/>
              </a:ext>
            </a:extLst>
          </p:cNvPr>
          <p:cNvSpPr/>
          <p:nvPr/>
        </p:nvSpPr>
        <p:spPr>
          <a:xfrm>
            <a:off x="5223961" y="1420486"/>
            <a:ext cx="140808" cy="246167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2345E6C-EE43-B7B3-B655-E9B4FE85B993}"/>
              </a:ext>
            </a:extLst>
          </p:cNvPr>
          <p:cNvSpPr txBox="1"/>
          <p:nvPr/>
        </p:nvSpPr>
        <p:spPr>
          <a:xfrm>
            <a:off x="3822857" y="3492638"/>
            <a:ext cx="1498285" cy="362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accent1"/>
              </a:buClr>
              <a:buSzPts val="1800"/>
              <a:buFont typeface="Sniglet"/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r>
              <a:rPr lang="zh-CN" altLang="en-US" dirty="0"/>
              <a:t>questionnaire</a:t>
            </a: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6C00D723-2DE1-F725-29FC-2EA66D6D0409}"/>
              </a:ext>
            </a:extLst>
          </p:cNvPr>
          <p:cNvSpPr/>
          <p:nvPr/>
        </p:nvSpPr>
        <p:spPr>
          <a:xfrm>
            <a:off x="4466349" y="3077720"/>
            <a:ext cx="211302" cy="362354"/>
          </a:xfrm>
          <a:prstGeom prst="downArrow">
            <a:avLst/>
          </a:prstGeom>
          <a:solidFill>
            <a:srgbClr val="D0DDF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EC84B40-F745-AE4A-DF30-E790F4CC1B66}"/>
              </a:ext>
            </a:extLst>
          </p:cNvPr>
          <p:cNvSpPr txBox="1"/>
          <p:nvPr/>
        </p:nvSpPr>
        <p:spPr>
          <a:xfrm>
            <a:off x="1129992" y="4294374"/>
            <a:ext cx="6482574" cy="362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accent1"/>
              </a:buClr>
              <a:buSzPts val="1800"/>
              <a:buFont typeface="Sniglet"/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Sniglet"/>
                <a:ea typeface="Sniglet"/>
                <a:cs typeface="Sniglet"/>
              </a:defRPr>
            </a:lvl1pPr>
            <a:lvl2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2pPr>
            <a:lvl3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3pPr>
            <a:lvl4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4pPr>
            <a:lvl5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5pPr>
            <a:lvl6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6pPr>
            <a:lvl7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7pPr>
            <a:lvl8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8pPr>
            <a:lvl9pPr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</a:defRPr>
            </a:lvl9pPr>
          </a:lstStyle>
          <a:p>
            <a:r>
              <a:rPr lang="zh-CN" altLang="en-US" dirty="0"/>
              <a:t>We formulated 16 questions and gathered data from 20 participants."</a:t>
            </a:r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42C16B35-E8FB-34F7-E5E6-03DDC1131CA7}"/>
              </a:ext>
            </a:extLst>
          </p:cNvPr>
          <p:cNvSpPr/>
          <p:nvPr/>
        </p:nvSpPr>
        <p:spPr>
          <a:xfrm>
            <a:off x="4483550" y="3884470"/>
            <a:ext cx="211302" cy="362354"/>
          </a:xfrm>
          <a:prstGeom prst="downArrow">
            <a:avLst/>
          </a:prstGeom>
          <a:solidFill>
            <a:srgbClr val="D0DDF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82" name="Google Shape;782;p3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6675785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DEC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6106106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NOV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5536428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OCT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4966750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SEP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4397072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AUG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3827394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JUL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3257716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JUN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2688037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MAY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2118359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APR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1548681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MAR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979003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FEB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4" name="Google Shape;794;p38"/>
          <p:cNvSpPr/>
          <p:nvPr/>
        </p:nvSpPr>
        <p:spPr>
          <a:xfrm>
            <a:off x="409325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JAN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0" y="2755950"/>
            <a:ext cx="5499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96" name="Google Shape;796;p38"/>
          <p:cNvCxnSpPr/>
          <p:nvPr/>
        </p:nvCxnSpPr>
        <p:spPr>
          <a:xfrm rot="10800000">
            <a:off x="66361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7" name="Google Shape;797;p38"/>
          <p:cNvSpPr txBox="1"/>
          <p:nvPr/>
        </p:nvSpPr>
        <p:spPr>
          <a:xfrm>
            <a:off x="628206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98" name="Google Shape;798;p38"/>
          <p:cNvCxnSpPr/>
          <p:nvPr/>
        </p:nvCxnSpPr>
        <p:spPr>
          <a:xfrm rot="10800000">
            <a:off x="180388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9" name="Google Shape;799;p38"/>
          <p:cNvSpPr txBox="1"/>
          <p:nvPr/>
        </p:nvSpPr>
        <p:spPr>
          <a:xfrm>
            <a:off x="1769784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Red is the colour of danger and courage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0" name="Google Shape;800;p38"/>
          <p:cNvCxnSpPr/>
          <p:nvPr/>
        </p:nvCxnSpPr>
        <p:spPr>
          <a:xfrm rot="10800000">
            <a:off x="2944164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1" name="Google Shape;801;p38"/>
          <p:cNvSpPr txBox="1"/>
          <p:nvPr/>
        </p:nvSpPr>
        <p:spPr>
          <a:xfrm>
            <a:off x="2911361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2" name="Google Shape;802;p38"/>
          <p:cNvCxnSpPr/>
          <p:nvPr/>
        </p:nvCxnSpPr>
        <p:spPr>
          <a:xfrm rot="10800000">
            <a:off x="408444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3" name="Google Shape;803;p38"/>
          <p:cNvSpPr txBox="1"/>
          <p:nvPr/>
        </p:nvSpPr>
        <p:spPr>
          <a:xfrm>
            <a:off x="4052939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4" name="Google Shape;804;p38"/>
          <p:cNvCxnSpPr/>
          <p:nvPr/>
        </p:nvCxnSpPr>
        <p:spPr>
          <a:xfrm rot="10800000">
            <a:off x="52247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5" name="Google Shape;805;p38"/>
          <p:cNvSpPr txBox="1"/>
          <p:nvPr/>
        </p:nvSpPr>
        <p:spPr>
          <a:xfrm>
            <a:off x="5194516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6" name="Google Shape;806;p38"/>
          <p:cNvCxnSpPr/>
          <p:nvPr/>
        </p:nvCxnSpPr>
        <p:spPr>
          <a:xfrm rot="10800000">
            <a:off x="636499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7" name="Google Shape;807;p38"/>
          <p:cNvSpPr txBox="1"/>
          <p:nvPr/>
        </p:nvSpPr>
        <p:spPr>
          <a:xfrm>
            <a:off x="6336094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8" name="Google Shape;808;p38"/>
          <p:cNvCxnSpPr/>
          <p:nvPr/>
        </p:nvCxnSpPr>
        <p:spPr>
          <a:xfrm rot="10800000">
            <a:off x="124250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9" name="Google Shape;809;p38"/>
          <p:cNvSpPr txBox="1"/>
          <p:nvPr/>
        </p:nvSpPr>
        <p:spPr>
          <a:xfrm>
            <a:off x="1181973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0" name="Google Shape;810;p38"/>
          <p:cNvCxnSpPr/>
          <p:nvPr/>
        </p:nvCxnSpPr>
        <p:spPr>
          <a:xfrm rot="10800000">
            <a:off x="23827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1" name="Google Shape;811;p38"/>
          <p:cNvSpPr txBox="1"/>
          <p:nvPr/>
        </p:nvSpPr>
        <p:spPr>
          <a:xfrm>
            <a:off x="2330156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2" name="Google Shape;812;p38"/>
          <p:cNvCxnSpPr/>
          <p:nvPr/>
        </p:nvCxnSpPr>
        <p:spPr>
          <a:xfrm rot="10800000">
            <a:off x="352305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3" name="Google Shape;813;p38"/>
          <p:cNvSpPr txBox="1"/>
          <p:nvPr/>
        </p:nvSpPr>
        <p:spPr>
          <a:xfrm>
            <a:off x="3478339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4" name="Google Shape;814;p38"/>
          <p:cNvCxnSpPr/>
          <p:nvPr/>
        </p:nvCxnSpPr>
        <p:spPr>
          <a:xfrm rot="10800000">
            <a:off x="466333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5" name="Google Shape;815;p38"/>
          <p:cNvSpPr txBox="1"/>
          <p:nvPr/>
        </p:nvSpPr>
        <p:spPr>
          <a:xfrm>
            <a:off x="4626522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Red is the colour of danger and courage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6" name="Google Shape;816;p38"/>
          <p:cNvCxnSpPr/>
          <p:nvPr/>
        </p:nvCxnSpPr>
        <p:spPr>
          <a:xfrm rot="10800000">
            <a:off x="580361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7" name="Google Shape;817;p38"/>
          <p:cNvSpPr txBox="1"/>
          <p:nvPr/>
        </p:nvSpPr>
        <p:spPr>
          <a:xfrm>
            <a:off x="5774706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8" name="Google Shape;818;p38"/>
          <p:cNvCxnSpPr/>
          <p:nvPr/>
        </p:nvCxnSpPr>
        <p:spPr>
          <a:xfrm rot="10800000">
            <a:off x="694389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9" name="Google Shape;819;p38"/>
          <p:cNvSpPr txBox="1"/>
          <p:nvPr/>
        </p:nvSpPr>
        <p:spPr>
          <a:xfrm>
            <a:off x="6911278" y="3648150"/>
            <a:ext cx="89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825" name="Google Shape;825;p3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826" name="Google Shape;82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29" name="Google Shape;82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1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1" name="Google Shape;83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32" name="Google Shape;83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3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35" name="Google Shape;83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5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38" name="Google Shape;83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9" name="Google Shape;83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6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41" name="Google Shape;84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4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44" name="Google Shape;84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2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846" name="Google Shape;84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7" name="Google Shape;84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Red is the colour of danger and courage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8" name="Google Shape;84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9" name="Google Shape;84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0" name="Google Shape;85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857" name="Google Shape;857;p4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858" name="Google Shape;858;p40"/>
          <p:cNvGraphicFramePr/>
          <p:nvPr/>
        </p:nvGraphicFramePr>
        <p:xfrm>
          <a:off x="850875" y="1399074"/>
          <a:ext cx="6399550" cy="3197750"/>
        </p:xfrm>
        <a:graphic>
          <a:graphicData uri="http://schemas.openxmlformats.org/drawingml/2006/table">
            <a:tbl>
              <a:tblPr>
                <a:noFill/>
                <a:tableStyleId>{0FA78245-F04A-4819-98CB-A0784EEE9882}</a:tableStyleId>
              </a:tblPr>
              <a:tblGrid>
                <a:gridCol w="10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64" name="Google Shape;864;p4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65" name="Google Shape;865;p41"/>
          <p:cNvSpPr/>
          <p:nvPr/>
        </p:nvSpPr>
        <p:spPr>
          <a:xfrm>
            <a:off x="846550" y="1436300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STRENGTHS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4436757" y="1436300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WEAKNESSES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846550" y="2877617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OPPORTUNITIES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4436757" y="2877617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THREATS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3304485" y="1743651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1"/>
          <p:cNvSpPr/>
          <p:nvPr/>
        </p:nvSpPr>
        <p:spPr>
          <a:xfrm rot="5400000">
            <a:off x="3447226" y="1743651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1"/>
          <p:cNvSpPr/>
          <p:nvPr/>
        </p:nvSpPr>
        <p:spPr>
          <a:xfrm rot="10800000">
            <a:off x="3447226" y="1887516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1"/>
          <p:cNvSpPr/>
          <p:nvPr/>
        </p:nvSpPr>
        <p:spPr>
          <a:xfrm rot="-5400000">
            <a:off x="3304485" y="1887516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1"/>
          <p:cNvSpPr/>
          <p:nvPr/>
        </p:nvSpPr>
        <p:spPr>
          <a:xfrm>
            <a:off x="3760586" y="2156899"/>
            <a:ext cx="265254" cy="3826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S</a:t>
            </a:r>
          </a:p>
        </p:txBody>
      </p:sp>
      <p:sp>
        <p:nvSpPr>
          <p:cNvPr id="874" name="Google Shape;874;p41"/>
          <p:cNvSpPr/>
          <p:nvPr/>
        </p:nvSpPr>
        <p:spPr>
          <a:xfrm>
            <a:off x="4593015" y="2163226"/>
            <a:ext cx="380670" cy="3781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W</a:t>
            </a:r>
          </a:p>
        </p:txBody>
      </p:sp>
      <p:sp>
        <p:nvSpPr>
          <p:cNvPr id="875" name="Google Shape;875;p41"/>
          <p:cNvSpPr/>
          <p:nvPr/>
        </p:nvSpPr>
        <p:spPr>
          <a:xfrm>
            <a:off x="3732238" y="3063715"/>
            <a:ext cx="328530" cy="383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O</a:t>
            </a:r>
          </a:p>
        </p:txBody>
      </p:sp>
      <p:sp>
        <p:nvSpPr>
          <p:cNvPr id="876" name="Google Shape;876;p41"/>
          <p:cNvSpPr/>
          <p:nvPr/>
        </p:nvSpPr>
        <p:spPr>
          <a:xfrm>
            <a:off x="4686664" y="3070042"/>
            <a:ext cx="266773" cy="3826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882" name="Google Shape;882;p4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883" name="Google Shape;88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Key Activities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800" b="1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4" name="Google Shape;88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Key Resources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5" name="Google Shape;88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Value Propositions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6" name="Google Shape;88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Customer Relationships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7" name="Google Shape;88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Channels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8" name="Google Shape;88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Customer Segments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9" name="Google Shape;88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Key Partners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800" b="1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0" name="Google Shape;89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Cost Structure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1" name="Google Shape;89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Revenue Streams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2" name="Google Shape;892;p42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2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2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2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2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2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2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2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2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907" name="Google Shape;907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908" name="Google Shape;908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cxnSp>
        <p:nvCxnSpPr>
          <p:cNvPr id="915" name="Google Shape;915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16" name="Google Shape;916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17" name="Google Shape;917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18" name="Google Shape;918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19" name="Google Shape;919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0" name="Google Shape;920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1" name="Google Shape;921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2" name="Google Shape;922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3" name="Google Shape;923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4" name="Google Shape;924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5" name="Google Shape;925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6" name="Google Shape;926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32" name="Google Shape;932;p4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933" name="Google Shape;933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4" name="Google Shape;934;p44"/>
          <p:cNvSpPr txBox="1"/>
          <p:nvPr/>
        </p:nvSpPr>
        <p:spPr>
          <a:xfrm>
            <a:off x="859914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Imani Jackson</a:t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5" name="Google Shape;93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3097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6" name="Google Shape;936;p44"/>
          <p:cNvSpPr txBox="1"/>
          <p:nvPr/>
        </p:nvSpPr>
        <p:spPr>
          <a:xfrm>
            <a:off x="2677711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Marcos Galán</a:t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7" name="Google Shape;937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490895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8" name="Google Shape;938;p44"/>
          <p:cNvSpPr txBox="1"/>
          <p:nvPr/>
        </p:nvSpPr>
        <p:spPr>
          <a:xfrm>
            <a:off x="4495509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Ixchel Valdía</a:t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9" name="Google Shape;939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08692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0" name="Google Shape;940;p44"/>
          <p:cNvSpPr txBox="1"/>
          <p:nvPr/>
        </p:nvSpPr>
        <p:spPr>
          <a:xfrm>
            <a:off x="6313306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Nils Årud</a:t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946" name="Google Shape;946;p4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947" name="Google Shape;947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948" name="Google Shape;948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949" name="Google Shape;949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LOW VALUE 1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0" name="Google Shape;950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HIGH VALUE 1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LOW VALUE 2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2" name="Google Shape;952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HIGH VALUE 2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3" name="Google Shape;953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Our company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4" name="Google Shape;954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5" name="Google Shape;955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6" name="Google Shape;956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7" name="Google Shape;957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8" name="Google Shape;958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9" name="Google Shape;959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965" name="Google Shape;965;p4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966" name="Google Shape;966;p46"/>
          <p:cNvGraphicFramePr/>
          <p:nvPr/>
        </p:nvGraphicFramePr>
        <p:xfrm>
          <a:off x="855300" y="1474725"/>
          <a:ext cx="6033050" cy="2986825"/>
        </p:xfrm>
        <a:graphic>
          <a:graphicData uri="http://schemas.openxmlformats.org/drawingml/2006/table">
            <a:tbl>
              <a:tblPr>
                <a:noFill/>
                <a:tableStyleId>{B0B4C3CC-C3A9-4D13-B8F7-F7B8FBA7BB3D}</a:tableStyleId>
              </a:tblPr>
              <a:tblGrid>
                <a:gridCol w="66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7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972" name="Google Shape;972;p47"/>
          <p:cNvSpPr txBox="1"/>
          <p:nvPr/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Extra resources</a:t>
            </a:r>
            <a:endParaRPr sz="180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3" name="Google Shape;973;p47"/>
          <p:cNvSpPr/>
          <p:nvPr/>
        </p:nvSpPr>
        <p:spPr>
          <a:xfrm>
            <a:off x="6417818" y="1146161"/>
            <a:ext cx="482782" cy="591897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4" name="Google Shape;974;p47"/>
          <p:cNvSpPr/>
          <p:nvPr/>
        </p:nvSpPr>
        <p:spPr>
          <a:xfrm>
            <a:off x="6432995" y="2009757"/>
            <a:ext cx="452428" cy="47669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5" name="Google Shape;975;p47"/>
          <p:cNvSpPr/>
          <p:nvPr/>
        </p:nvSpPr>
        <p:spPr>
          <a:xfrm>
            <a:off x="6480294" y="2770596"/>
            <a:ext cx="357829" cy="448824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6" name="Google Shape;976;p47"/>
          <p:cNvSpPr/>
          <p:nvPr/>
        </p:nvSpPr>
        <p:spPr>
          <a:xfrm>
            <a:off x="5664785" y="2735034"/>
            <a:ext cx="245045" cy="534926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5521052" y="1194056"/>
            <a:ext cx="532512" cy="496107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5544710" y="2009145"/>
            <a:ext cx="485196" cy="477922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9" name="Google Shape;979;p47"/>
          <p:cNvSpPr/>
          <p:nvPr/>
        </p:nvSpPr>
        <p:spPr>
          <a:xfrm>
            <a:off x="793598" y="1933955"/>
            <a:ext cx="607669" cy="628301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0" name="Google Shape;980;p47"/>
          <p:cNvSpPr/>
          <p:nvPr/>
        </p:nvSpPr>
        <p:spPr>
          <a:xfrm>
            <a:off x="942176" y="2995525"/>
            <a:ext cx="310513" cy="36632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1" name="Google Shape;981;p47"/>
          <p:cNvSpPr/>
          <p:nvPr/>
        </p:nvSpPr>
        <p:spPr>
          <a:xfrm>
            <a:off x="908813" y="1254697"/>
            <a:ext cx="377239" cy="374825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2" name="Google Shape;982;p47"/>
          <p:cNvSpPr/>
          <p:nvPr/>
        </p:nvSpPr>
        <p:spPr>
          <a:xfrm>
            <a:off x="1006438" y="3826724"/>
            <a:ext cx="181990" cy="16135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3" name="Google Shape;983;p47"/>
          <p:cNvSpPr/>
          <p:nvPr/>
        </p:nvSpPr>
        <p:spPr>
          <a:xfrm>
            <a:off x="1791593" y="1116453"/>
            <a:ext cx="525204" cy="65131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4" name="Google Shape;984;p47"/>
          <p:cNvSpPr/>
          <p:nvPr/>
        </p:nvSpPr>
        <p:spPr>
          <a:xfrm>
            <a:off x="1765521" y="2049799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5" name="Google Shape;985;p47"/>
          <p:cNvSpPr/>
          <p:nvPr/>
        </p:nvSpPr>
        <p:spPr>
          <a:xfrm>
            <a:off x="1880736" y="3784278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6" name="Google Shape;986;p47"/>
          <p:cNvSpPr/>
          <p:nvPr/>
        </p:nvSpPr>
        <p:spPr>
          <a:xfrm>
            <a:off x="1876504" y="2918765"/>
            <a:ext cx="355383" cy="306876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7" name="Google Shape;987;p47"/>
          <p:cNvSpPr/>
          <p:nvPr/>
        </p:nvSpPr>
        <p:spPr>
          <a:xfrm>
            <a:off x="3743936" y="3683223"/>
            <a:ext cx="336007" cy="214724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8" name="Google Shape;988;p47"/>
          <p:cNvSpPr/>
          <p:nvPr/>
        </p:nvSpPr>
        <p:spPr>
          <a:xfrm>
            <a:off x="3683907" y="2843313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9" name="Google Shape;989;p47"/>
          <p:cNvSpPr/>
          <p:nvPr/>
        </p:nvSpPr>
        <p:spPr>
          <a:xfrm>
            <a:off x="3619628" y="1194056"/>
            <a:ext cx="584622" cy="49610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0" name="Google Shape;990;p47"/>
          <p:cNvSpPr/>
          <p:nvPr/>
        </p:nvSpPr>
        <p:spPr>
          <a:xfrm>
            <a:off x="3632358" y="2050394"/>
            <a:ext cx="559162" cy="395424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1" name="Google Shape;991;p47"/>
          <p:cNvSpPr/>
          <p:nvPr/>
        </p:nvSpPr>
        <p:spPr>
          <a:xfrm>
            <a:off x="4604298" y="1953960"/>
            <a:ext cx="516707" cy="588292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4568505" y="1208605"/>
            <a:ext cx="588292" cy="46701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4699508" y="2803295"/>
            <a:ext cx="326285" cy="417280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4" name="Google Shape;994;p47"/>
          <p:cNvSpPr/>
          <p:nvPr/>
        </p:nvSpPr>
        <p:spPr>
          <a:xfrm>
            <a:off x="2707123" y="1184368"/>
            <a:ext cx="548251" cy="51548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2711356" y="3746196"/>
            <a:ext cx="539786" cy="207450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6" name="Google Shape;996;p47"/>
          <p:cNvSpPr/>
          <p:nvPr/>
        </p:nvSpPr>
        <p:spPr>
          <a:xfrm>
            <a:off x="2876317" y="2794228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7" name="Google Shape;997;p47"/>
          <p:cNvSpPr/>
          <p:nvPr/>
        </p:nvSpPr>
        <p:spPr>
          <a:xfrm>
            <a:off x="2761102" y="1999441"/>
            <a:ext cx="440294" cy="49733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8" name="Google Shape;998;p47"/>
          <p:cNvSpPr/>
          <p:nvPr/>
        </p:nvSpPr>
        <p:spPr>
          <a:xfrm rot="-5400000">
            <a:off x="7391609" y="1217714"/>
            <a:ext cx="434243" cy="44879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9" name="Google Shape;999;p47"/>
          <p:cNvSpPr/>
          <p:nvPr/>
        </p:nvSpPr>
        <p:spPr>
          <a:xfrm>
            <a:off x="7264854" y="2006731"/>
            <a:ext cx="687752" cy="48274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000" name="Google Shape;1000;p47"/>
          <p:cNvSpPr/>
          <p:nvPr/>
        </p:nvSpPr>
        <p:spPr>
          <a:xfrm>
            <a:off x="7383723" y="2770597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2618223" y="822951"/>
            <a:ext cx="464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2525700" y="1930000"/>
            <a:ext cx="464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HeLu Yang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I am here because I love to give presentations. 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 can find me at @19231052.buaa.mail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SlidesCarnival icons are editable shapes</a:t>
            </a: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This means that you can: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9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Resize them without losing quality.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9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Change fill color and opacity.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Isn’t that nice? :)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Examples: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6" name="Google Shape;1006;p4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7" name="Google Shape;1007;p4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8" name="Google Shape;1008;p4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9" name="Google Shape;1009;p4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0" name="Google Shape;1010;p4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1" name="Google Shape;1011;p4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2" name="Google Shape;1012;p4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3" name="Google Shape;1013;p4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4" name="Google Shape;1014;p4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5" name="Google Shape;1015;p4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6" name="Google Shape;1016;p4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7" name="Google Shape;1017;p4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8" name="Google Shape;1018;p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9" name="Google Shape;1019;p4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0" name="Google Shape;1020;p4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1" name="Google Shape;1021;p4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2" name="Google Shape;1022;p4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3" name="Google Shape;1023;p4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5" name="Google Shape;1025;p4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6" name="Google Shape;1026;p4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7" name="Google Shape;1027;p4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8" name="Google Shape;1028;p4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9" name="Google Shape;1029;p4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0" name="Google Shape;1030;p4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1" name="Google Shape;1031;p4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2" name="Google Shape;1032;p4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3" name="Google Shape;1033;p4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5" name="Google Shape;1035;p4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6" name="Google Shape;1036;p4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7" name="Google Shape;1037;p4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8" name="Google Shape;1038;p4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9" name="Google Shape;1039;p4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0" name="Google Shape;1040;p4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1" name="Google Shape;1041;p4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2" name="Google Shape;1042;p4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3" name="Google Shape;1043;p4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4" name="Google Shape;1044;p4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5" name="Google Shape;1045;p4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6" name="Google Shape;1046;p4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7" name="Google Shape;1047;p4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8" name="Google Shape;1048;p4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9" name="Google Shape;1049;p4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0" name="Google Shape;1050;p4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1" name="Google Shape;1051;p4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2" name="Google Shape;1052;p4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3" name="Google Shape;1053;p4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4" name="Google Shape;1054;p4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5" name="Google Shape;1055;p4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6" name="Google Shape;1056;p4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7" name="Google Shape;1057;p4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8" name="Google Shape;1058;p4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9" name="Google Shape;1059;p4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0" name="Google Shape;1060;p4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1" name="Google Shape;1061;p4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2" name="Google Shape;1062;p4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3" name="Google Shape;1063;p4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4" name="Google Shape;1064;p4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5" name="Google Shape;1065;p4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6" name="Google Shape;1066;p4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7" name="Google Shape;1067;p4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8" name="Google Shape;1068;p4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9" name="Google Shape;1069;p4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0" name="Google Shape;1070;p4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1" name="Google Shape;1071;p4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2" name="Google Shape;1072;p4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3" name="Google Shape;1073;p4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4" name="Google Shape;1074;p4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5" name="Google Shape;1075;p4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6" name="Google Shape;1076;p4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7" name="Google Shape;1077;p4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8" name="Google Shape;1078;p4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9" name="Google Shape;1079;p4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0" name="Google Shape;1080;p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1" name="Google Shape;1081;p4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2" name="Google Shape;1082;p4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3" name="Google Shape;1083;p4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4" name="Google Shape;1084;p4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5" name="Google Shape;1085;p4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6" name="Google Shape;1086;p48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96" name="Google Shape;1096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03" name="Google Shape;1103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08" name="Google Shape;1108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12" name="Google Shape;1112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18" name="Google Shape;1118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22" name="Google Shape;1122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27" name="Google Shape;1127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33" name="Google Shape;1133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40" name="Google Shape;1140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43" name="Google Shape;1143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47" name="Google Shape;1147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54" name="Google Shape;1154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60" name="Google Shape;1160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64" name="Google Shape;1164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5" name="Google Shape;1165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5" name="Google Shape;1175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82" name="Google Shape;1182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87" name="Google Shape;1187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93" name="Google Shape;1193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00" name="Google Shape;1200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05" name="Google Shape;1205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10" name="Google Shape;1210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6" name="Google Shape;121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6" name="Google Shape;1226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27" name="Google Shape;1227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0" name="Google Shape;1230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31" name="Google Shape;123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1" name="Google Shape;1241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42" name="Google Shape;1242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58" name="Google Shape;1258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66" name="Google Shape;1266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71" name="Google Shape;1271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76" name="Google Shape;1276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82" name="Google Shape;1282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89" name="Google Shape;1289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93" name="Google Shape;1293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99" name="Google Shape;1299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06" name="Google Shape;1306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10" name="Google Shape;1310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15" name="Google Shape;1315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22" name="Google Shape;1322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30" name="Google Shape;1330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35" name="Google Shape;1335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8" name="Google Shape;1338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39" name="Google Shape;1339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43" name="Google Shape;1343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48" name="Google Shape;1348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53" name="Google Shape;1353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59" name="Google Shape;1359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66" name="Google Shape;1366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74" name="Google Shape;1374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87" name="Google Shape;1387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92" name="Google Shape;1392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96" name="Google Shape;1396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03" name="Google Shape;1403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12" name="Google Shape;1412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25" name="Google Shape;1425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38" name="Google Shape;1438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51" name="Google Shape;1451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58" name="Google Shape;1458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74" name="Google Shape;1474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8" name="Google Shape;1478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79" name="Google Shape;1479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5" name="Google Shape;1495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96" name="Google Shape;1496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05" name="Google Shape;1505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30" name="Google Shape;1530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1" name="Google Shape;153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4" name="Google Shape;1534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9" name="Google Shape;1539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40" name="Google Shape;1540;p49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50"/>
          <p:cNvSpPr txBox="1"/>
          <p:nvPr/>
        </p:nvSpPr>
        <p:spPr>
          <a:xfrm>
            <a:off x="808100" y="838075"/>
            <a:ext cx="803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You can also use any emoji as an icon!</a:t>
            </a:r>
            <a:endParaRPr b="1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And of course it resizes without losing quality.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How? Follow Google instructions https://twitter.com/googledocs/status/730087240156643328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6" name="Google Shape;1546;p50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3D4965"/>
                </a:highlight>
                <a:latin typeface="Dosis"/>
                <a:ea typeface="Dosis"/>
                <a:cs typeface="Dosis"/>
                <a:sym typeface="Dosis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3D4965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7" name="Google Shape;1547;p5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4" name="Google Shape;1554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55" name="Google Shape;1555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6" name="Google Shape;1556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7" name="Google Shape;1557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58" name="Google Shape;1558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59" name="Google Shape;1559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0" name="Google Shape;1560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1" name="Google Shape;1561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62" name="Google Shape;1562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3" name="Google Shape;1563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4" name="Google Shape;1564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5" name="Google Shape;1565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D4965"/>
                </a:solidFill>
              </a:rPr>
              <a:t>You can insert graphs from Excel or Google Sheets</a:t>
            </a:r>
            <a:endParaRPr dirty="0">
              <a:solidFill>
                <a:srgbClr val="3D4965"/>
              </a:solidFill>
            </a:endParaRPr>
          </a:p>
        </p:txBody>
      </p:sp>
      <p:sp>
        <p:nvSpPr>
          <p:cNvPr id="690" name="Google Shape;690;p3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CEF1F1-5F3E-404E-916F-15D36FCC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03" y="995192"/>
            <a:ext cx="3605944" cy="3010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5F08A-0EC4-4AD3-A497-AD723A51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5192"/>
            <a:ext cx="3570418" cy="297945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524CF6B-1F27-4C6A-8396-DB091861A74E}"/>
              </a:ext>
            </a:extLst>
          </p:cNvPr>
          <p:cNvSpPr txBox="1"/>
          <p:nvPr/>
        </p:nvSpPr>
        <p:spPr>
          <a:xfrm>
            <a:off x="1156035" y="409638"/>
            <a:ext cx="4742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374151"/>
                </a:solidFill>
                <a:effectLst/>
                <a:latin typeface="Dosis" pitchFamily="2" charset="0"/>
              </a:rPr>
              <a:t>Survey participants</a:t>
            </a:r>
            <a:endParaRPr lang="zh-CN" altLang="en-US" sz="2000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03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they choose to apply for civil service positions?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9266EC-9CB8-4809-A21F-56A6A8BD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68" y="1283368"/>
            <a:ext cx="3322872" cy="2951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64FAF9-71E4-4D97-876D-5E991704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5" y="1283368"/>
            <a:ext cx="3583223" cy="2919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761;p35">
            <a:extLst>
              <a:ext uri="{FF2B5EF4-FFF2-40B4-BE49-F238E27FC236}">
                <a16:creationId xmlns:a16="http://schemas.microsoft.com/office/drawing/2014/main" id="{74154494-ABFD-45C4-91D6-0D6FEC699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7925" y="923442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In China, students in provinces </a:t>
            </a:r>
            <a:r>
              <a:rPr lang="en-US" sz="2000" dirty="0">
                <a:solidFill>
                  <a:schemeClr val="accent1"/>
                </a:solidFill>
              </a:rPr>
              <a:t>with worse economic conditions</a:t>
            </a:r>
            <a:r>
              <a:rPr lang="en-US" sz="2000" dirty="0"/>
              <a:t> are more inclined to apply for </a:t>
            </a:r>
            <a:r>
              <a:rPr lang="en-US" sz="2000" dirty="0">
                <a:solidFill>
                  <a:schemeClr val="accent1"/>
                </a:solidFill>
              </a:rPr>
              <a:t>civil service positions</a:t>
            </a:r>
            <a:r>
              <a:rPr lang="en-US" sz="2000" dirty="0"/>
              <a:t>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In these regions,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private enterprises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are scarce,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manufacturing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 is lagging behind, and the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economy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 is in a downturn.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-US" altLang="zh-CN" sz="16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Teacher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,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doctor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, and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civil servant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Dosis" pitchFamily="2" charset="0"/>
              </a:rPr>
              <a:t>are the top three most popular professions.</a:t>
            </a:r>
            <a:endParaRPr sz="1600" dirty="0">
              <a:latin typeface="Dosis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A69E51-C62E-43AD-9A55-2A4E697B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15" y="3039972"/>
            <a:ext cx="5129463" cy="191683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6F5ACFC-4A6D-4900-B339-E5A1C2B10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25" y="462543"/>
            <a:ext cx="37904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osis" pitchFamily="2" charset="0"/>
                <a:ea typeface="Söhne"/>
              </a:rPr>
              <a:t>Ec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osis" pitchFamily="2" charset="0"/>
                <a:ea typeface="Söhne"/>
              </a:rPr>
              <a:t>o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osis" pitchFamily="2" charset="0"/>
                <a:ea typeface="Söhne"/>
              </a:rPr>
              <a:t>nomic correlation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88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effectLst/>
                <a:latin typeface="Dosis" pitchFamily="2" charset="0"/>
              </a:rPr>
              <a:t>If you have a better opportunity, would you still choose to be a civil servant?</a:t>
            </a:r>
            <a:endParaRPr dirty="0">
              <a:latin typeface="Dosis" pitchFamily="2" charset="0"/>
            </a:endParaRPr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3619B-4719-4BC0-B763-36BEA6F6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2" y="1188442"/>
            <a:ext cx="3188085" cy="2642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E31C02-FD8B-4F09-97BC-0F0DD0F6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777" y="1188442"/>
            <a:ext cx="3081169" cy="25634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FC0814-56FD-4AA3-A1A3-6384D62C66C6}"/>
              </a:ext>
            </a:extLst>
          </p:cNvPr>
          <p:cNvSpPr txBox="1"/>
          <p:nvPr/>
        </p:nvSpPr>
        <p:spPr>
          <a:xfrm>
            <a:off x="712912" y="4125605"/>
            <a:ext cx="6640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Dosis" pitchFamily="2" charset="0"/>
              </a:rPr>
              <a:t>In fact, for some people, this seems to be a </a:t>
            </a:r>
            <a:r>
              <a:rPr lang="en-US" altLang="zh-CN" sz="2000" dirty="0">
                <a:solidFill>
                  <a:schemeClr val="accent1"/>
                </a:solidFill>
                <a:latin typeface="Dosis" pitchFamily="2" charset="0"/>
              </a:rPr>
              <a:t>helpless</a:t>
            </a:r>
            <a:r>
              <a:rPr lang="en-US" altLang="zh-CN" sz="2000" dirty="0">
                <a:latin typeface="Dosis" pitchFamily="2" charset="0"/>
              </a:rPr>
              <a:t> choice</a:t>
            </a:r>
            <a:endParaRPr lang="zh-CN" altLang="en-US" sz="2000" dirty="0">
              <a:latin typeface="Dosis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80E201-49A9-4E49-90D6-88AF9FF8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9" y="1126852"/>
            <a:ext cx="2024497" cy="24545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9BDBD9-B60C-4DC7-8C48-C8E9F5F3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939" y="1126852"/>
            <a:ext cx="1958056" cy="2454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CE98DB-FD19-469C-8498-58C4C45C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468" y="1136594"/>
            <a:ext cx="2011067" cy="2454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14571D-A6EF-4899-AB14-2A56957D9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874" y="1126852"/>
            <a:ext cx="1958056" cy="24926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15D99F-4784-4462-B9A7-EA6981282D2A}"/>
              </a:ext>
            </a:extLst>
          </p:cNvPr>
          <p:cNvSpPr txBox="1"/>
          <p:nvPr/>
        </p:nvSpPr>
        <p:spPr>
          <a:xfrm>
            <a:off x="364969" y="211590"/>
            <a:ext cx="6958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Dosis" pitchFamily="2" charset="0"/>
              </a:rPr>
              <a:t>The increase in the number of people taking the civil service exam does not seem to be a good thing</a:t>
            </a:r>
            <a:endParaRPr lang="zh-CN" altLang="en-US" sz="2000" dirty="0">
              <a:solidFill>
                <a:schemeClr val="accent1"/>
              </a:solidFill>
              <a:latin typeface="Dosis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0BB07F-C272-46C5-80E8-F2719BB3B080}"/>
              </a:ext>
            </a:extLst>
          </p:cNvPr>
          <p:cNvSpPr txBox="1"/>
          <p:nvPr/>
        </p:nvSpPr>
        <p:spPr>
          <a:xfrm>
            <a:off x="364968" y="3848861"/>
            <a:ext cx="7342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374151"/>
                </a:solidFill>
                <a:effectLst/>
                <a:latin typeface="Dosis" pitchFamily="2" charset="0"/>
              </a:rPr>
              <a:t>It is just the 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tip of the iceberg 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latin typeface="Dosis" pitchFamily="2" charset="0"/>
              </a:rPr>
              <a:t>of societal issues, There are huge problems in the 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Dosis" pitchFamily="2" charset="0"/>
              </a:rPr>
              <a:t>structure of the economy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Dosis" pitchFamily="2" charset="0"/>
              </a:rPr>
              <a:t>.</a:t>
            </a:r>
            <a:endParaRPr lang="zh-CN" altLang="en-US" dirty="0">
              <a:latin typeface="Dosi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1585</Words>
  <Application>Microsoft Office PowerPoint</Application>
  <PresentationFormat>全屏显示(16:9)</PresentationFormat>
  <Paragraphs>381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Times New Roman</vt:lpstr>
      <vt:lpstr>Sniglet</vt:lpstr>
      <vt:lpstr>Montserrat</vt:lpstr>
      <vt:lpstr>Wingdings</vt:lpstr>
      <vt:lpstr>Calibri</vt:lpstr>
      <vt:lpstr>Arial</vt:lpstr>
      <vt:lpstr>Dosis</vt:lpstr>
      <vt:lpstr>Friar template</vt:lpstr>
      <vt:lpstr>Investigation and Research on the Phenomenon of the 'Hot Pursuit of Civil Service Exams'</vt:lpstr>
      <vt:lpstr>PowerPoint 演示文稿</vt:lpstr>
      <vt:lpstr>PowerPoint 演示文稿</vt:lpstr>
      <vt:lpstr>HELLO!</vt:lpstr>
      <vt:lpstr>PowerPoint 演示文稿</vt:lpstr>
      <vt:lpstr>Why do they choose to apply for civil service positions?</vt:lpstr>
      <vt:lpstr>PowerPoint 演示文稿</vt:lpstr>
      <vt:lpstr>If you have a better opportunity, would you still choose to be a civil servant?</vt:lpstr>
      <vt:lpstr>PowerPoint 演示文稿</vt:lpstr>
      <vt:lpstr>Transition headline</vt:lpstr>
      <vt:lpstr>Big concept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演示文稿</vt:lpstr>
      <vt:lpstr>Mobile Project</vt:lpstr>
      <vt:lpstr>Tablet Project</vt:lpstr>
      <vt:lpstr>Desktop Project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演示文稿</vt:lpstr>
      <vt:lpstr>PowerPoint 演示文稿</vt:lpstr>
      <vt:lpstr>Diagrams and infographics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and Research on the Phenomenon of the 'Hot Pursuit of Civil Service Exams'</dc:title>
  <cp:lastModifiedBy>yhl</cp:lastModifiedBy>
  <cp:revision>12</cp:revision>
  <dcterms:modified xsi:type="dcterms:W3CDTF">2023-12-24T03:39:46Z</dcterms:modified>
</cp:coreProperties>
</file>